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eb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16"/>
  </p:notesMasterIdLst>
  <p:sldIdLst>
    <p:sldId id="256" r:id="rId2"/>
    <p:sldId id="257" r:id="rId3"/>
    <p:sldId id="267" r:id="rId4"/>
    <p:sldId id="268" r:id="rId5"/>
    <p:sldId id="269" r:id="rId6"/>
    <p:sldId id="258" r:id="rId7"/>
    <p:sldId id="259" r:id="rId8"/>
    <p:sldId id="260" r:id="rId9"/>
    <p:sldId id="261" r:id="rId10"/>
    <p:sldId id="264" r:id="rId11"/>
    <p:sldId id="262" r:id="rId12"/>
    <p:sldId id="263" r:id="rId13"/>
    <p:sldId id="265" r:id="rId14"/>
    <p:sldId id="266"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608" autoAdjust="0"/>
    <p:restoredTop sz="66083" autoAdjust="0"/>
  </p:normalViewPr>
  <p:slideViewPr>
    <p:cSldViewPr snapToGrid="0">
      <p:cViewPr varScale="1">
        <p:scale>
          <a:sx n="55" d="100"/>
          <a:sy n="55" d="100"/>
        </p:scale>
        <p:origin x="1326"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E8BCBFA-E5DD-4DD8-8337-012DAB0B7E00}" type="datetimeFigureOut">
              <a:rPr lang="en-US" smtClean="0"/>
              <a:t>11/14/2019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B3DE103-516D-4FB4-B385-DE21D09E388B}" type="slidenum">
              <a:rPr lang="en-US" smtClean="0"/>
              <a:t>‹#›</a:t>
            </a:fld>
            <a:endParaRPr lang="en-US"/>
          </a:p>
        </p:txBody>
      </p:sp>
    </p:spTree>
    <p:extLst>
      <p:ext uri="{BB962C8B-B14F-4D97-AF65-F5344CB8AC3E}">
        <p14:creationId xmlns:p14="http://schemas.microsoft.com/office/powerpoint/2010/main" val="32426034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analytics.google.com/"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Libraries have intellectual freedom as a core value</a:t>
            </a:r>
          </a:p>
          <a:p>
            <a:endParaRPr lang="en-US" dirty="0"/>
          </a:p>
          <a:p>
            <a:r>
              <a:rPr lang="en-US" dirty="0"/>
              <a:t>This is easy to protect in physical space – i.e. we don’t monitor our patrons behavior</a:t>
            </a:r>
          </a:p>
          <a:p>
            <a:r>
              <a:rPr lang="en-US" dirty="0"/>
              <a:t>This is difficult to protect in digital space – i.e. a number of entities are directly monitoring our patrons behavior</a:t>
            </a:r>
          </a:p>
          <a:p>
            <a:endParaRPr lang="en-US" dirty="0"/>
          </a:p>
          <a:p>
            <a:r>
              <a:rPr lang="en-US" dirty="0"/>
              <a:t>These are the tools that we have at our disposal to protect that value. </a:t>
            </a:r>
          </a:p>
          <a:p>
            <a:endParaRPr lang="en-US" dirty="0"/>
          </a:p>
          <a:p>
            <a:endParaRPr lang="en-US" dirty="0"/>
          </a:p>
        </p:txBody>
      </p:sp>
      <p:sp>
        <p:nvSpPr>
          <p:cNvPr id="4" name="Slide Number Placeholder 3"/>
          <p:cNvSpPr>
            <a:spLocks noGrp="1"/>
          </p:cNvSpPr>
          <p:nvPr>
            <p:ph type="sldNum" sz="quarter" idx="5"/>
          </p:nvPr>
        </p:nvSpPr>
        <p:spPr/>
        <p:txBody>
          <a:bodyPr/>
          <a:lstStyle/>
          <a:p>
            <a:fld id="{6B3DE103-516D-4FB4-B385-DE21D09E388B}" type="slidenum">
              <a:rPr lang="en-US" smtClean="0"/>
              <a:t>2</a:t>
            </a:fld>
            <a:endParaRPr lang="en-US"/>
          </a:p>
        </p:txBody>
      </p:sp>
    </p:spTree>
    <p:extLst>
      <p:ext uri="{BB962C8B-B14F-4D97-AF65-F5344CB8AC3E}">
        <p14:creationId xmlns:p14="http://schemas.microsoft.com/office/powerpoint/2010/main" val="7314368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Switch to onion share and talk about the reason to use it goes back to first party tracking, i.e. cloud services</a:t>
            </a:r>
          </a:p>
        </p:txBody>
      </p:sp>
      <p:sp>
        <p:nvSpPr>
          <p:cNvPr id="4" name="Slide Number Placeholder 3"/>
          <p:cNvSpPr>
            <a:spLocks noGrp="1"/>
          </p:cNvSpPr>
          <p:nvPr>
            <p:ph type="sldNum" sz="quarter" idx="5"/>
          </p:nvPr>
        </p:nvSpPr>
        <p:spPr/>
        <p:txBody>
          <a:bodyPr/>
          <a:lstStyle/>
          <a:p>
            <a:fld id="{6B3DE103-516D-4FB4-B385-DE21D09E388B}" type="slidenum">
              <a:rPr lang="en-US" smtClean="0"/>
              <a:t>13</a:t>
            </a:fld>
            <a:endParaRPr lang="en-US"/>
          </a:p>
        </p:txBody>
      </p:sp>
    </p:spTree>
    <p:extLst>
      <p:ext uri="{BB962C8B-B14F-4D97-AF65-F5344CB8AC3E}">
        <p14:creationId xmlns:p14="http://schemas.microsoft.com/office/powerpoint/2010/main" val="36358252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3DE103-516D-4FB4-B385-DE21D09E388B}" type="slidenum">
              <a:rPr lang="en-US" smtClean="0"/>
              <a:t>3</a:t>
            </a:fld>
            <a:endParaRPr lang="en-US"/>
          </a:p>
        </p:txBody>
      </p:sp>
    </p:spTree>
    <p:extLst>
      <p:ext uri="{BB962C8B-B14F-4D97-AF65-F5344CB8AC3E}">
        <p14:creationId xmlns:p14="http://schemas.microsoft.com/office/powerpoint/2010/main" val="39552551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3DE103-516D-4FB4-B385-DE21D09E388B}" type="slidenum">
              <a:rPr lang="en-US" smtClean="0"/>
              <a:t>4</a:t>
            </a:fld>
            <a:endParaRPr lang="en-US"/>
          </a:p>
        </p:txBody>
      </p:sp>
    </p:spTree>
    <p:extLst>
      <p:ext uri="{BB962C8B-B14F-4D97-AF65-F5344CB8AC3E}">
        <p14:creationId xmlns:p14="http://schemas.microsoft.com/office/powerpoint/2010/main" val="12530095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3DE103-516D-4FB4-B385-DE21D09E388B}" type="slidenum">
              <a:rPr lang="en-US" smtClean="0"/>
              <a:t>5</a:t>
            </a:fld>
            <a:endParaRPr lang="en-US"/>
          </a:p>
        </p:txBody>
      </p:sp>
    </p:spTree>
    <p:extLst>
      <p:ext uri="{BB962C8B-B14F-4D97-AF65-F5344CB8AC3E}">
        <p14:creationId xmlns:p14="http://schemas.microsoft.com/office/powerpoint/2010/main" val="20673938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Who is watching – web companies, ISP companies, Government agencies </a:t>
            </a:r>
          </a:p>
          <a:p>
            <a:endParaRPr lang="en-US" sz="1200" b="1"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Web companies use web tracking to monitor us, how does that work -- </a:t>
            </a:r>
          </a:p>
          <a:p>
            <a:endParaRPr lang="en-US" sz="1200" b="1" kern="1200" dirty="0">
              <a:solidFill>
                <a:schemeClr val="tx1"/>
              </a:solidFill>
              <a:effectLst/>
              <a:latin typeface="+mn-lt"/>
              <a:ea typeface="+mn-ea"/>
              <a:cs typeface="+mn-cs"/>
            </a:endParaRPr>
          </a:p>
          <a:p>
            <a:endParaRPr lang="en-US" sz="1200" b="1"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Cookies </a:t>
            </a:r>
            <a:r>
              <a:rPr lang="en-US" sz="1200" kern="1200" dirty="0">
                <a:solidFill>
                  <a:schemeClr val="tx1"/>
                </a:solidFill>
                <a:effectLst/>
                <a:latin typeface="+mn-lt"/>
                <a:ea typeface="+mn-ea"/>
                <a:cs typeface="+mn-cs"/>
              </a:rPr>
              <a:t>are the most widely known method to identify a user. They use small pieces of data (each limited to 4 KB) placed in a browser storage by the web server. When a user visits a website for the first time, a cookie file with a unique user identifier (could be randomly generated) is stored on the user’s computer.</a:t>
            </a:r>
          </a:p>
          <a:p>
            <a:r>
              <a:rPr lang="en-US" sz="1200" kern="1200" dirty="0">
                <a:solidFill>
                  <a:schemeClr val="tx1"/>
                </a:solidFill>
                <a:effectLst/>
                <a:latin typeface="+mn-lt"/>
                <a:ea typeface="+mn-ea"/>
                <a:cs typeface="+mn-cs"/>
              </a:rPr>
              <a:t>Subsequent visits to the Facebook page do not require you to login, because your details will be remembered by the browser through a cookie stored during your first login.</a:t>
            </a:r>
          </a:p>
          <a:p>
            <a:r>
              <a:rPr lang="en-US" sz="1200" kern="1200" dirty="0">
                <a:solidFill>
                  <a:schemeClr val="tx1"/>
                </a:solidFill>
                <a:effectLst/>
                <a:latin typeface="+mn-lt"/>
                <a:ea typeface="+mn-ea"/>
                <a:cs typeface="+mn-cs"/>
              </a:rPr>
              <a:t>Modern websites use cookies for two main purposes - keeping you logged in and tracking your behavior.</a:t>
            </a:r>
          </a:p>
          <a:p>
            <a:r>
              <a:rPr lang="en-US" sz="1200" kern="1200" dirty="0">
                <a:solidFill>
                  <a:schemeClr val="tx1"/>
                </a:solidFill>
                <a:effectLst/>
                <a:latin typeface="+mn-lt"/>
                <a:ea typeface="+mn-ea"/>
                <a:cs typeface="+mn-cs"/>
              </a:rPr>
              <a:t>	third party tracking using cookies:</a:t>
            </a:r>
          </a:p>
          <a:p>
            <a:r>
              <a:rPr lang="en-US" sz="1200" kern="1200" dirty="0">
                <a:solidFill>
                  <a:schemeClr val="tx1"/>
                </a:solidFill>
                <a:effectLst/>
                <a:latin typeface="+mn-lt"/>
                <a:ea typeface="+mn-ea"/>
                <a:cs typeface="+mn-cs"/>
              </a:rPr>
              <a:t>	In practice, websites usually track non-logged in users in using external, third-party software like </a:t>
            </a:r>
            <a:r>
              <a:rPr lang="en-US" sz="1200" u="sng" kern="1200" dirty="0">
                <a:solidFill>
                  <a:schemeClr val="tx1"/>
                </a:solidFill>
                <a:effectLst/>
                <a:latin typeface="+mn-lt"/>
                <a:ea typeface="+mn-ea"/>
                <a:cs typeface="+mn-cs"/>
                <a:hlinkClick r:id="rId3"/>
              </a:rPr>
              <a:t>Google Analytics</a:t>
            </a:r>
            <a:r>
              <a:rPr lang="en-US" sz="1200" kern="1200" dirty="0">
                <a:solidFill>
                  <a:schemeClr val="tx1"/>
                </a:solidFill>
                <a:effectLst/>
                <a:latin typeface="+mn-lt"/>
                <a:ea typeface="+mn-ea"/>
                <a:cs typeface="+mn-cs"/>
              </a:rPr>
              <a:t> – takes all your behavior on any websites that use google analytics and now has behavior data to sell to advertisers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	google analytics build something called benchmarks – using the data they get from g-analytics</a:t>
            </a:r>
          </a:p>
          <a:p>
            <a:r>
              <a:rPr lang="en-US" sz="1200" kern="1200" dirty="0">
                <a:solidFill>
                  <a:schemeClr val="tx1"/>
                </a:solidFill>
                <a:effectLst/>
                <a:latin typeface="+mn-lt"/>
                <a:ea typeface="+mn-ea"/>
                <a:cs typeface="+mn-cs"/>
              </a:rPr>
              <a:t> </a:t>
            </a:r>
          </a:p>
          <a:p>
            <a:r>
              <a:rPr lang="en-US" sz="1200" b="1" kern="1200" dirty="0">
                <a:solidFill>
                  <a:schemeClr val="tx1"/>
                </a:solidFill>
                <a:effectLst/>
                <a:latin typeface="+mn-lt"/>
                <a:ea typeface="+mn-ea"/>
                <a:cs typeface="+mn-cs"/>
              </a:rPr>
              <a:t>Browser fingerprinting </a:t>
            </a:r>
            <a:r>
              <a:rPr lang="en-US" sz="1200" kern="1200" dirty="0">
                <a:solidFill>
                  <a:schemeClr val="tx1"/>
                </a:solidFill>
                <a:effectLst/>
                <a:latin typeface="+mn-lt"/>
                <a:ea typeface="+mn-ea"/>
                <a:cs typeface="+mn-cs"/>
              </a:rPr>
              <a:t>is a highly accurate way to identify and track users whenever they go online. The information collected is quite comprehensive, and often includes the browser type and version, operating system and version, screen resolution, supported fonts, plugins, time zone, language and font preferences, and even hardware configurations.</a:t>
            </a:r>
          </a:p>
          <a:p>
            <a:r>
              <a:rPr lang="en-US" sz="1200" kern="1200" dirty="0">
                <a:solidFill>
                  <a:schemeClr val="tx1"/>
                </a:solidFill>
                <a:effectLst/>
                <a:latin typeface="+mn-lt"/>
                <a:ea typeface="+mn-ea"/>
                <a:cs typeface="+mn-cs"/>
              </a:rPr>
              <a:t>These identifiers may seem generic and not at all personally identifying. But, typically only one in several million people have exactly the same specifications as you.</a:t>
            </a:r>
          </a:p>
          <a:p>
            <a:r>
              <a:rPr lang="en-US" sz="1200" b="1" kern="1200" dirty="0">
                <a:solidFill>
                  <a:schemeClr val="tx1"/>
                </a:solidFill>
                <a:effectLst/>
                <a:latin typeface="+mn-lt"/>
                <a:ea typeface="+mn-ea"/>
                <a:cs typeface="+mn-cs"/>
              </a:rPr>
              <a:t>Web beacons</a:t>
            </a:r>
            <a:r>
              <a:rPr lang="en-US" sz="1200" kern="1200" dirty="0">
                <a:solidFill>
                  <a:schemeClr val="tx1"/>
                </a:solidFill>
                <a:effectLst/>
                <a:latin typeface="+mn-lt"/>
                <a:ea typeface="+mn-ea"/>
                <a:cs typeface="+mn-cs"/>
              </a:rPr>
              <a:t> are very small, usually invisible objects embedded into a web page or email. Web beacons are also referred to as “web bugs,” which also go by the names “tags,” “page tags,” “tracking bugs,” “pixel trackers,” or “pixel gifs.”</a:t>
            </a:r>
          </a:p>
          <a:p>
            <a:r>
              <a:rPr lang="en-US" sz="1200" kern="1200" dirty="0">
                <a:solidFill>
                  <a:schemeClr val="tx1"/>
                </a:solidFill>
                <a:effectLst/>
                <a:latin typeface="+mn-lt"/>
                <a:ea typeface="+mn-ea"/>
                <a:cs typeface="+mn-cs"/>
              </a:rPr>
              <a:t>In their simplest form, they are tiny clear images, often the size of a single pixel. They download as an image when the web page is loaded, or the email is opened, making a call to a remote server for the image. The server call alerts the company that their email has just been opened or their web page visited.</a:t>
            </a:r>
          </a:p>
          <a:p>
            <a:r>
              <a:rPr lang="en-US" sz="1200" kern="1200" dirty="0">
                <a:solidFill>
                  <a:schemeClr val="tx1"/>
                </a:solidFill>
                <a:effectLst/>
                <a:latin typeface="+mn-lt"/>
                <a:ea typeface="+mn-ea"/>
                <a:cs typeface="+mn-cs"/>
              </a:rPr>
              <a:t>This is why you should not display images in emails from senders you do not trust.</a:t>
            </a:r>
          </a:p>
          <a:p>
            <a:r>
              <a:rPr lang="en-US" sz="1200" kern="1200" dirty="0">
                <a:solidFill>
                  <a:schemeClr val="tx1"/>
                </a:solidFill>
                <a:effectLst/>
                <a:latin typeface="+mn-lt"/>
                <a:ea typeface="+mn-ea"/>
                <a:cs typeface="+mn-cs"/>
              </a:rPr>
              <a:t>Web beacons are also used by online advertisers who embed them into their ads so they can independently track how often their ads are being displayed.</a:t>
            </a:r>
          </a:p>
          <a:p>
            <a:endParaRPr lang="en-US" dirty="0"/>
          </a:p>
        </p:txBody>
      </p:sp>
      <p:sp>
        <p:nvSpPr>
          <p:cNvPr id="4" name="Slide Number Placeholder 3"/>
          <p:cNvSpPr>
            <a:spLocks noGrp="1"/>
          </p:cNvSpPr>
          <p:nvPr>
            <p:ph type="sldNum" sz="quarter" idx="5"/>
          </p:nvPr>
        </p:nvSpPr>
        <p:spPr/>
        <p:txBody>
          <a:bodyPr/>
          <a:lstStyle/>
          <a:p>
            <a:fld id="{6B3DE103-516D-4FB4-B385-DE21D09E388B}" type="slidenum">
              <a:rPr lang="en-US" smtClean="0"/>
              <a:t>6</a:t>
            </a:fld>
            <a:endParaRPr lang="en-US"/>
          </a:p>
        </p:txBody>
      </p:sp>
    </p:spTree>
    <p:extLst>
      <p:ext uri="{BB962C8B-B14F-4D97-AF65-F5344CB8AC3E}">
        <p14:creationId xmlns:p14="http://schemas.microsoft.com/office/powerpoint/2010/main" val="12818251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3DE103-516D-4FB4-B385-DE21D09E388B}" type="slidenum">
              <a:rPr lang="en-US" smtClean="0"/>
              <a:t>7</a:t>
            </a:fld>
            <a:endParaRPr lang="en-US"/>
          </a:p>
        </p:txBody>
      </p:sp>
    </p:spTree>
    <p:extLst>
      <p:ext uri="{BB962C8B-B14F-4D97-AF65-F5344CB8AC3E}">
        <p14:creationId xmlns:p14="http://schemas.microsoft.com/office/powerpoint/2010/main" val="18760434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Now even with all this tracking blocked we still cant block first party tracking – i.e. from the website you are visiting. So when we visit a website like google.com, which offers other web services like drive.google.com or maps.google.com they can link your searches with your stored files or location and then target advertising based on the content of that.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That’s why we have </a:t>
            </a:r>
            <a:r>
              <a:rPr lang="en-US" sz="1200" kern="1200" dirty="0" err="1">
                <a:solidFill>
                  <a:schemeClr val="tx1"/>
                </a:solidFill>
                <a:effectLst/>
                <a:latin typeface="+mn-lt"/>
                <a:ea typeface="+mn-ea"/>
                <a:cs typeface="+mn-cs"/>
              </a:rPr>
              <a:t>duckduckgo</a:t>
            </a:r>
            <a:r>
              <a:rPr lang="en-US" sz="1200" kern="1200" dirty="0">
                <a:solidFill>
                  <a:schemeClr val="tx1"/>
                </a:solidFill>
                <a:effectLst/>
                <a:latin typeface="+mn-lt"/>
                <a:ea typeface="+mn-ea"/>
                <a:cs typeface="+mn-cs"/>
              </a:rPr>
              <a:t> installed as the default search engine on </a:t>
            </a:r>
            <a:r>
              <a:rPr lang="en-US" sz="1200" kern="1200" dirty="0" err="1">
                <a:solidFill>
                  <a:schemeClr val="tx1"/>
                </a:solidFill>
                <a:effectLst/>
                <a:latin typeface="+mn-lt"/>
                <a:ea typeface="+mn-ea"/>
                <a:cs typeface="+mn-cs"/>
              </a:rPr>
              <a:t>firefox</a:t>
            </a:r>
            <a:r>
              <a:rPr lang="en-US" sz="1200" kern="1200" dirty="0">
                <a:solidFill>
                  <a:schemeClr val="tx1"/>
                </a:solidFill>
                <a:effectLst/>
                <a:latin typeface="+mn-lt"/>
                <a:ea typeface="+mn-ea"/>
                <a:cs typeface="+mn-cs"/>
              </a:rPr>
              <a:t> now. </a:t>
            </a:r>
            <a:endParaRPr lang="en-US" dirty="0"/>
          </a:p>
          <a:p>
            <a:endParaRPr lang="en-US" dirty="0"/>
          </a:p>
        </p:txBody>
      </p:sp>
      <p:sp>
        <p:nvSpPr>
          <p:cNvPr id="4" name="Slide Number Placeholder 3"/>
          <p:cNvSpPr>
            <a:spLocks noGrp="1"/>
          </p:cNvSpPr>
          <p:nvPr>
            <p:ph type="sldNum" sz="quarter" idx="5"/>
          </p:nvPr>
        </p:nvSpPr>
        <p:spPr/>
        <p:txBody>
          <a:bodyPr/>
          <a:lstStyle/>
          <a:p>
            <a:fld id="{6B3DE103-516D-4FB4-B385-DE21D09E388B}" type="slidenum">
              <a:rPr lang="en-US" smtClean="0"/>
              <a:t>9</a:t>
            </a:fld>
            <a:endParaRPr lang="en-US"/>
          </a:p>
        </p:txBody>
      </p:sp>
    </p:spTree>
    <p:extLst>
      <p:ext uri="{BB962C8B-B14F-4D97-AF65-F5344CB8AC3E}">
        <p14:creationId xmlns:p14="http://schemas.microsoft.com/office/powerpoint/2010/main" val="41032060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Switch to actual tor browser on this slide and show them onion websites after explaining it. </a:t>
            </a:r>
          </a:p>
          <a:p>
            <a:endParaRPr lang="en-US" dirty="0"/>
          </a:p>
        </p:txBody>
      </p:sp>
      <p:sp>
        <p:nvSpPr>
          <p:cNvPr id="4" name="Slide Number Placeholder 3"/>
          <p:cNvSpPr>
            <a:spLocks noGrp="1"/>
          </p:cNvSpPr>
          <p:nvPr>
            <p:ph type="sldNum" sz="quarter" idx="5"/>
          </p:nvPr>
        </p:nvSpPr>
        <p:spPr/>
        <p:txBody>
          <a:bodyPr/>
          <a:lstStyle/>
          <a:p>
            <a:fld id="{6B3DE103-516D-4FB4-B385-DE21D09E388B}" type="slidenum">
              <a:rPr lang="en-US" smtClean="0"/>
              <a:t>10</a:t>
            </a:fld>
            <a:endParaRPr lang="en-US"/>
          </a:p>
        </p:txBody>
      </p:sp>
    </p:spTree>
    <p:extLst>
      <p:ext uri="{BB962C8B-B14F-4D97-AF65-F5344CB8AC3E}">
        <p14:creationId xmlns:p14="http://schemas.microsoft.com/office/powerpoint/2010/main" val="41299072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Show this one and then the https one to explain https everywhere</a:t>
            </a:r>
          </a:p>
        </p:txBody>
      </p:sp>
      <p:sp>
        <p:nvSpPr>
          <p:cNvPr id="4" name="Slide Number Placeholder 3"/>
          <p:cNvSpPr>
            <a:spLocks noGrp="1"/>
          </p:cNvSpPr>
          <p:nvPr>
            <p:ph type="sldNum" sz="quarter" idx="5"/>
          </p:nvPr>
        </p:nvSpPr>
        <p:spPr/>
        <p:txBody>
          <a:bodyPr/>
          <a:lstStyle/>
          <a:p>
            <a:fld id="{6B3DE103-516D-4FB4-B385-DE21D09E388B}" type="slidenum">
              <a:rPr lang="en-US" smtClean="0"/>
              <a:t>11</a:t>
            </a:fld>
            <a:endParaRPr lang="en-US"/>
          </a:p>
        </p:txBody>
      </p:sp>
    </p:spTree>
    <p:extLst>
      <p:ext uri="{BB962C8B-B14F-4D97-AF65-F5344CB8AC3E}">
        <p14:creationId xmlns:p14="http://schemas.microsoft.com/office/powerpoint/2010/main" val="33876922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A069CB8-F204-4D06-B913-C5A26A89888A}" type="datetimeFigureOut">
              <a:rPr lang="en-US" dirty="0"/>
              <a:t>11/14/2019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0B6E300-0A13-4A81-945A-7333C271A069}" type="datetimeFigureOut">
              <a:rPr lang="en-US" dirty="0"/>
              <a:t>11/14/2019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4671962-1EA4-46E7-BCB0-F36CE46D1A59}" type="datetimeFigureOut">
              <a:rPr lang="en-US" dirty="0"/>
              <a:t>11/14/2019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30BB376-B19C-488D-ABEB-03C7E6E9E3E0}" type="datetimeFigureOut">
              <a:rPr lang="en-US" dirty="0"/>
              <a:t>11/14/2019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29637A9-119A-49DA-BD12-AAC58B377D80}"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6F077B-A50F-4D64-8574-E2D6A98A5553}" type="datetimeFigureOut">
              <a:rPr lang="en-US" dirty="0"/>
              <a:t>11/14/2019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8"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D9E2A62-1983-43A1-A163-D8AA46534C80}" type="datetimeFigureOut">
              <a:rPr lang="en-US" dirty="0"/>
              <a:t>11/14/2019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98F3E3B-34E3-4345-B2A1-994B83598A9C}" type="datetimeFigureOut">
              <a:rPr lang="en-US" dirty="0"/>
              <a:t>11/14/2019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D816C96-82A1-4D77-8ADA-627AC6FE3D65}" type="datetimeFigureOut">
              <a:rPr lang="en-US" dirty="0"/>
              <a:t>11/14/2019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1D102C1E-28F2-47E9-802D-339E64E2F920}" type="datetimeFigureOut">
              <a:rPr lang="en-US" dirty="0"/>
              <a:t>11/14/2019</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24271A48-F18A-45B3-BC05-1E27DA3F88AF}" type="datetimeFigureOut">
              <a:rPr lang="en-US" dirty="0"/>
              <a:t>11/14/2019</a:t>
            </a:fld>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4FAB73BC-B049-4115-A692-8D63A059BFB8}"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5B747F8-9654-4282-85D2-65F41AAE7A75}" type="datetimeFigureOut">
              <a:rPr lang="en-US" dirty="0"/>
              <a:t>11/14/2019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5DC5B261-8843-42D1-AAFC-05E20E2D9B97}" type="datetimeFigureOut">
              <a:rPr lang="en-US" dirty="0"/>
              <a:t>11/14/2019</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4FAB73BC-B049-4115-A692-8D63A059BFB8}" type="slidenum">
              <a:rPr lang="en-US" dirty="0"/>
              <a:pPr/>
              <a:t>‹#›</a:t>
            </a:fld>
            <a:endParaRPr 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6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8.xml"/><Relationship Id="rId6" Type="http://schemas.openxmlformats.org/officeDocument/2006/relationships/image" Target="../media/image4.png"/><Relationship Id="rId5" Type="http://schemas.openxmlformats.org/officeDocument/2006/relationships/image" Target="../media/image3.jpe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0.jpeg"/></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5.webp"/><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128D9D-9DEF-40B7-B371-A0E07D104D7D}"/>
              </a:ext>
            </a:extLst>
          </p:cNvPr>
          <p:cNvSpPr>
            <a:spLocks noGrp="1"/>
          </p:cNvSpPr>
          <p:nvPr>
            <p:ph type="ctrTitle"/>
          </p:nvPr>
        </p:nvSpPr>
        <p:spPr>
          <a:xfrm>
            <a:off x="1097280" y="758952"/>
            <a:ext cx="10058400" cy="2670048"/>
          </a:xfrm>
        </p:spPr>
        <p:txBody>
          <a:bodyPr/>
          <a:lstStyle/>
          <a:p>
            <a:r>
              <a:rPr lang="en-US" dirty="0"/>
              <a:t>Privacy Tools</a:t>
            </a:r>
          </a:p>
        </p:txBody>
      </p:sp>
      <p:sp>
        <p:nvSpPr>
          <p:cNvPr id="3" name="TextBox 2">
            <a:extLst>
              <a:ext uri="{FF2B5EF4-FFF2-40B4-BE49-F238E27FC236}">
                <a16:creationId xmlns:a16="http://schemas.microsoft.com/office/drawing/2014/main" id="{2EEA8E88-3BEE-439F-8F21-5B7087CA4059}"/>
              </a:ext>
            </a:extLst>
          </p:cNvPr>
          <p:cNvSpPr txBox="1"/>
          <p:nvPr/>
        </p:nvSpPr>
        <p:spPr>
          <a:xfrm>
            <a:off x="1220372" y="3587260"/>
            <a:ext cx="7888458" cy="369332"/>
          </a:xfrm>
          <a:prstGeom prst="rect">
            <a:avLst/>
          </a:prstGeom>
          <a:noFill/>
          <a:ln>
            <a:noFill/>
          </a:ln>
        </p:spPr>
        <p:txBody>
          <a:bodyPr wrap="square" rtlCol="0">
            <a:spAutoFit/>
          </a:bodyPr>
          <a:lstStyle/>
          <a:p>
            <a:r>
              <a:rPr lang="en-US" dirty="0"/>
              <a:t>For Library Public Computers</a:t>
            </a:r>
          </a:p>
        </p:txBody>
      </p:sp>
    </p:spTree>
    <p:extLst>
      <p:ext uri="{BB962C8B-B14F-4D97-AF65-F5344CB8AC3E}">
        <p14:creationId xmlns:p14="http://schemas.microsoft.com/office/powerpoint/2010/main" val="41833605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Image result for how tor browser works">
            <a:extLst>
              <a:ext uri="{FF2B5EF4-FFF2-40B4-BE49-F238E27FC236}">
                <a16:creationId xmlns:a16="http://schemas.microsoft.com/office/drawing/2014/main" id="{786BFBE4-E985-48C2-BFD6-FA2760B7EFD8}"/>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2459421" y="945931"/>
            <a:ext cx="7425558" cy="4713890"/>
          </a:xfrm>
          <a:prstGeom prst="rect">
            <a:avLst/>
          </a:prstGeom>
          <a:noFill/>
          <a:ln>
            <a:noFill/>
          </a:ln>
        </p:spPr>
      </p:pic>
    </p:spTree>
    <p:extLst>
      <p:ext uri="{BB962C8B-B14F-4D97-AF65-F5344CB8AC3E}">
        <p14:creationId xmlns:p14="http://schemas.microsoft.com/office/powerpoint/2010/main" val="33402553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0FA6038-34A9-4177-A128-E59FA69F5871}"/>
              </a:ext>
            </a:extLst>
          </p:cNvPr>
          <p:cNvPicPr>
            <a:picLocks noChangeAspect="1"/>
          </p:cNvPicPr>
          <p:nvPr/>
        </p:nvPicPr>
        <p:blipFill>
          <a:blip r:embed="rId3"/>
          <a:stretch>
            <a:fillRect/>
          </a:stretch>
        </p:blipFill>
        <p:spPr>
          <a:xfrm>
            <a:off x="2324100" y="320919"/>
            <a:ext cx="7543800" cy="5829300"/>
          </a:xfrm>
          <a:prstGeom prst="rect">
            <a:avLst/>
          </a:prstGeom>
        </p:spPr>
      </p:pic>
    </p:spTree>
    <p:extLst>
      <p:ext uri="{BB962C8B-B14F-4D97-AF65-F5344CB8AC3E}">
        <p14:creationId xmlns:p14="http://schemas.microsoft.com/office/powerpoint/2010/main" val="37615292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8DB8983-25B6-4305-B3ED-6BFA07D0521B}"/>
              </a:ext>
            </a:extLst>
          </p:cNvPr>
          <p:cNvPicPr>
            <a:picLocks noChangeAspect="1"/>
          </p:cNvPicPr>
          <p:nvPr/>
        </p:nvPicPr>
        <p:blipFill>
          <a:blip r:embed="rId2"/>
          <a:stretch>
            <a:fillRect/>
          </a:stretch>
        </p:blipFill>
        <p:spPr>
          <a:xfrm>
            <a:off x="2324100" y="514350"/>
            <a:ext cx="7543800" cy="5829300"/>
          </a:xfrm>
          <a:prstGeom prst="rect">
            <a:avLst/>
          </a:prstGeom>
        </p:spPr>
      </p:pic>
    </p:spTree>
    <p:extLst>
      <p:ext uri="{BB962C8B-B14F-4D97-AF65-F5344CB8AC3E}">
        <p14:creationId xmlns:p14="http://schemas.microsoft.com/office/powerpoint/2010/main" val="3987370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BAC76F6A-AF68-4810-8D3A-4F76D2B16862}"/>
              </a:ext>
            </a:extLst>
          </p:cNvPr>
          <p:cNvPicPr>
            <a:picLocks noChangeAspect="1"/>
          </p:cNvPicPr>
          <p:nvPr/>
        </p:nvPicPr>
        <p:blipFill>
          <a:blip r:embed="rId3"/>
          <a:stretch>
            <a:fillRect/>
          </a:stretch>
        </p:blipFill>
        <p:spPr>
          <a:xfrm>
            <a:off x="2071027" y="0"/>
            <a:ext cx="8049945" cy="6858000"/>
          </a:xfrm>
          <a:prstGeom prst="rect">
            <a:avLst/>
          </a:prstGeom>
        </p:spPr>
      </p:pic>
    </p:spTree>
    <p:extLst>
      <p:ext uri="{BB962C8B-B14F-4D97-AF65-F5344CB8AC3E}">
        <p14:creationId xmlns:p14="http://schemas.microsoft.com/office/powerpoint/2010/main" val="20102033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ell phone&#10;&#10;Description automatically generated">
            <a:extLst>
              <a:ext uri="{FF2B5EF4-FFF2-40B4-BE49-F238E27FC236}">
                <a16:creationId xmlns:a16="http://schemas.microsoft.com/office/drawing/2014/main" id="{2E150F17-544F-4409-9151-8C67213F4B00}"/>
              </a:ext>
            </a:extLst>
          </p:cNvPr>
          <p:cNvPicPr>
            <a:picLocks noChangeAspect="1"/>
          </p:cNvPicPr>
          <p:nvPr/>
        </p:nvPicPr>
        <p:blipFill>
          <a:blip r:embed="rId2"/>
          <a:stretch>
            <a:fillRect/>
          </a:stretch>
        </p:blipFill>
        <p:spPr>
          <a:xfrm>
            <a:off x="221686" y="157654"/>
            <a:ext cx="11386989" cy="6056455"/>
          </a:xfrm>
          <a:prstGeom prst="rect">
            <a:avLst/>
          </a:prstGeom>
        </p:spPr>
      </p:pic>
    </p:spTree>
    <p:extLst>
      <p:ext uri="{BB962C8B-B14F-4D97-AF65-F5344CB8AC3E}">
        <p14:creationId xmlns:p14="http://schemas.microsoft.com/office/powerpoint/2010/main" val="27071506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4FA020C-0F3E-4044-A60E-B22AF20AE256}"/>
              </a:ext>
            </a:extLst>
          </p:cNvPr>
          <p:cNvSpPr>
            <a:spLocks noGrp="1"/>
          </p:cNvSpPr>
          <p:nvPr>
            <p:ph idx="1"/>
          </p:nvPr>
        </p:nvSpPr>
        <p:spPr/>
        <p:txBody>
          <a:bodyPr/>
          <a:lstStyle/>
          <a:p>
            <a:pPr>
              <a:buFont typeface="Wingdings" panose="05000000000000000000" pitchFamily="2" charset="2"/>
              <a:buChar char="§"/>
            </a:pPr>
            <a:r>
              <a:rPr lang="en-US" dirty="0"/>
              <a:t> Privacy Badger	</a:t>
            </a:r>
          </a:p>
          <a:p>
            <a:pPr marL="0" indent="0">
              <a:buNone/>
            </a:pPr>
            <a:endParaRPr lang="en-US" dirty="0"/>
          </a:p>
          <a:p>
            <a:pPr>
              <a:buFont typeface="Wingdings" panose="05000000000000000000" pitchFamily="2" charset="2"/>
              <a:buChar char="§"/>
            </a:pPr>
            <a:r>
              <a:rPr lang="en-US" dirty="0"/>
              <a:t> DuckDuckGo</a:t>
            </a:r>
          </a:p>
          <a:p>
            <a:pPr marL="0" indent="0">
              <a:buNone/>
            </a:pPr>
            <a:endParaRPr lang="en-US" dirty="0"/>
          </a:p>
          <a:p>
            <a:pPr>
              <a:buFont typeface="Wingdings" panose="05000000000000000000" pitchFamily="2" charset="2"/>
              <a:buChar char="§"/>
            </a:pPr>
            <a:r>
              <a:rPr lang="en-US" dirty="0"/>
              <a:t> Tor Browser </a:t>
            </a:r>
          </a:p>
          <a:p>
            <a:pPr marL="0" indent="0">
              <a:buNone/>
            </a:pPr>
            <a:endParaRPr lang="en-US" dirty="0"/>
          </a:p>
          <a:p>
            <a:pPr>
              <a:buFont typeface="Wingdings" panose="05000000000000000000" pitchFamily="2" charset="2"/>
              <a:buChar char="§"/>
            </a:pPr>
            <a:r>
              <a:rPr lang="en-US" dirty="0"/>
              <a:t> HTTPS Everywhere</a:t>
            </a:r>
          </a:p>
          <a:p>
            <a:pPr marL="0" indent="0">
              <a:buNone/>
            </a:pPr>
            <a:endParaRPr lang="en-US" dirty="0"/>
          </a:p>
          <a:p>
            <a:pPr>
              <a:buFont typeface="Wingdings" panose="05000000000000000000" pitchFamily="2" charset="2"/>
              <a:buChar char="§"/>
            </a:pPr>
            <a:r>
              <a:rPr lang="en-US" dirty="0"/>
              <a:t> Onion Share</a:t>
            </a:r>
          </a:p>
          <a:p>
            <a:pPr marL="0" indent="0">
              <a:buNone/>
            </a:pPr>
            <a:endParaRPr lang="en-US" dirty="0"/>
          </a:p>
          <a:p>
            <a:pPr>
              <a:buFont typeface="Wingdings" panose="05000000000000000000" pitchFamily="2" charset="2"/>
              <a:buChar char="§"/>
            </a:pPr>
            <a:r>
              <a:rPr lang="en-US" dirty="0"/>
              <a:t> </a:t>
            </a:r>
            <a:r>
              <a:rPr lang="en-US" dirty="0" err="1"/>
              <a:t>Unpaywall</a:t>
            </a:r>
            <a:r>
              <a:rPr lang="en-US" dirty="0"/>
              <a:t> (not really a privacy tool)</a:t>
            </a:r>
          </a:p>
          <a:p>
            <a:pPr marL="0" indent="0">
              <a:buNone/>
            </a:pPr>
            <a:endParaRPr lang="en-US" dirty="0"/>
          </a:p>
          <a:p>
            <a:pPr>
              <a:buFont typeface="Wingdings" panose="05000000000000000000" pitchFamily="2" charset="2"/>
              <a:buChar char="§"/>
            </a:pPr>
            <a:endParaRPr lang="en-US" dirty="0"/>
          </a:p>
          <a:p>
            <a:pPr>
              <a:buFont typeface="Wingdings" panose="05000000000000000000" pitchFamily="2" charset="2"/>
              <a:buChar char="§"/>
            </a:pPr>
            <a:endParaRPr lang="en-US" dirty="0"/>
          </a:p>
        </p:txBody>
      </p:sp>
      <p:pic>
        <p:nvPicPr>
          <p:cNvPr id="6" name="Picture 5" descr="A picture containing drawing&#10;&#10;Description automatically generated">
            <a:extLst>
              <a:ext uri="{FF2B5EF4-FFF2-40B4-BE49-F238E27FC236}">
                <a16:creationId xmlns:a16="http://schemas.microsoft.com/office/drawing/2014/main" id="{190BCF1B-6433-486E-B8BB-879FA73C5F8D}"/>
              </a:ext>
            </a:extLst>
          </p:cNvPr>
          <p:cNvPicPr>
            <a:picLocks noChangeAspect="1"/>
          </p:cNvPicPr>
          <p:nvPr/>
        </p:nvPicPr>
        <p:blipFill>
          <a:blip r:embed="rId3"/>
          <a:stretch>
            <a:fillRect/>
          </a:stretch>
        </p:blipFill>
        <p:spPr>
          <a:xfrm>
            <a:off x="9460098" y="731520"/>
            <a:ext cx="685586" cy="498764"/>
          </a:xfrm>
          <a:prstGeom prst="rect">
            <a:avLst/>
          </a:prstGeom>
        </p:spPr>
      </p:pic>
      <p:pic>
        <p:nvPicPr>
          <p:cNvPr id="8" name="Picture 7" descr="A picture containing drawing&#10;&#10;Description automatically generated">
            <a:extLst>
              <a:ext uri="{FF2B5EF4-FFF2-40B4-BE49-F238E27FC236}">
                <a16:creationId xmlns:a16="http://schemas.microsoft.com/office/drawing/2014/main" id="{C7FBBA81-A974-41A9-9C7B-9AFB43854F9F}"/>
              </a:ext>
            </a:extLst>
          </p:cNvPr>
          <p:cNvPicPr>
            <a:picLocks noChangeAspect="1"/>
          </p:cNvPicPr>
          <p:nvPr/>
        </p:nvPicPr>
        <p:blipFill>
          <a:blip r:embed="rId4"/>
          <a:stretch>
            <a:fillRect/>
          </a:stretch>
        </p:blipFill>
        <p:spPr>
          <a:xfrm>
            <a:off x="9473133" y="1372974"/>
            <a:ext cx="728769" cy="728769"/>
          </a:xfrm>
          <a:prstGeom prst="rect">
            <a:avLst/>
          </a:prstGeom>
        </p:spPr>
      </p:pic>
      <p:pic>
        <p:nvPicPr>
          <p:cNvPr id="1028" name="Picture 4" descr="Image result for tor browser logo">
            <a:extLst>
              <a:ext uri="{FF2B5EF4-FFF2-40B4-BE49-F238E27FC236}">
                <a16:creationId xmlns:a16="http://schemas.microsoft.com/office/drawing/2014/main" id="{8BC71BFF-2B05-484A-BFC4-34C490CEC7B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73133" y="2253529"/>
            <a:ext cx="672551" cy="67255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852CB309-B9DC-4B69-8505-37F949732BD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500148" y="3210790"/>
            <a:ext cx="645536" cy="645536"/>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onionshare logo">
            <a:extLst>
              <a:ext uri="{FF2B5EF4-FFF2-40B4-BE49-F238E27FC236}">
                <a16:creationId xmlns:a16="http://schemas.microsoft.com/office/drawing/2014/main" id="{0E9C0B1F-53FF-4A8B-B31F-F9AD2420295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460097" y="4076221"/>
            <a:ext cx="728769" cy="728769"/>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result for unpaywall icon">
            <a:extLst>
              <a:ext uri="{FF2B5EF4-FFF2-40B4-BE49-F238E27FC236}">
                <a16:creationId xmlns:a16="http://schemas.microsoft.com/office/drawing/2014/main" id="{D9908C00-CD80-46F7-8317-378C55DFDA56}"/>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40517" t="11421" r="17473"/>
          <a:stretch/>
        </p:blipFill>
        <p:spPr bwMode="auto">
          <a:xfrm>
            <a:off x="9500148" y="4989420"/>
            <a:ext cx="645536" cy="9140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22572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chrome logo">
            <a:extLst>
              <a:ext uri="{FF2B5EF4-FFF2-40B4-BE49-F238E27FC236}">
                <a16:creationId xmlns:a16="http://schemas.microsoft.com/office/drawing/2014/main" id="{07BA6A7D-AB18-4C21-842A-312A737372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6125" y="991004"/>
            <a:ext cx="2143125" cy="214312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A9F85F2-79F8-4729-B5BC-4A5F56EDD52C}"/>
              </a:ext>
            </a:extLst>
          </p:cNvPr>
          <p:cNvSpPr txBox="1"/>
          <p:nvPr/>
        </p:nvSpPr>
        <p:spPr>
          <a:xfrm>
            <a:off x="926125" y="3622431"/>
            <a:ext cx="2907321" cy="1283677"/>
          </a:xfrm>
          <a:prstGeom prst="rect">
            <a:avLst/>
          </a:prstGeom>
          <a:solidFill>
            <a:schemeClr val="bg1"/>
          </a:solidFill>
        </p:spPr>
        <p:txBody>
          <a:bodyPr wrap="square" rtlCol="0">
            <a:spAutoFit/>
          </a:bodyPr>
          <a:lstStyle/>
          <a:p>
            <a:endParaRPr lang="en-US" dirty="0"/>
          </a:p>
        </p:txBody>
      </p:sp>
      <p:pic>
        <p:nvPicPr>
          <p:cNvPr id="7" name="Picture 6">
            <a:extLst>
              <a:ext uri="{FF2B5EF4-FFF2-40B4-BE49-F238E27FC236}">
                <a16:creationId xmlns:a16="http://schemas.microsoft.com/office/drawing/2014/main" id="{DB5613AF-010D-4B6F-8474-EFF0B67D7023}"/>
              </a:ext>
            </a:extLst>
          </p:cNvPr>
          <p:cNvPicPr/>
          <p:nvPr/>
        </p:nvPicPr>
        <p:blipFill rotWithShape="1">
          <a:blip r:embed="rId4"/>
          <a:srcRect l="29327" r="21475" b="4660"/>
          <a:stretch/>
        </p:blipFill>
        <p:spPr bwMode="auto">
          <a:xfrm>
            <a:off x="3833446" y="479585"/>
            <a:ext cx="7432429" cy="467270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2642930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A9F85F2-79F8-4729-B5BC-4A5F56EDD52C}"/>
              </a:ext>
            </a:extLst>
          </p:cNvPr>
          <p:cNvSpPr txBox="1"/>
          <p:nvPr/>
        </p:nvSpPr>
        <p:spPr>
          <a:xfrm>
            <a:off x="926125" y="3622431"/>
            <a:ext cx="2907321" cy="1283677"/>
          </a:xfrm>
          <a:prstGeom prst="rect">
            <a:avLst/>
          </a:prstGeom>
          <a:solidFill>
            <a:schemeClr val="bg1"/>
          </a:solidFill>
        </p:spPr>
        <p:txBody>
          <a:bodyPr wrap="square" rtlCol="0">
            <a:spAutoFit/>
          </a:bodyPr>
          <a:lstStyle/>
          <a:p>
            <a:endParaRPr lang="en-US" dirty="0"/>
          </a:p>
        </p:txBody>
      </p:sp>
      <p:pic>
        <p:nvPicPr>
          <p:cNvPr id="6" name="Picture 5">
            <a:extLst>
              <a:ext uri="{FF2B5EF4-FFF2-40B4-BE49-F238E27FC236}">
                <a16:creationId xmlns:a16="http://schemas.microsoft.com/office/drawing/2014/main" id="{D7C97BC4-1B3A-42AF-A2A4-CF174F011CB7}"/>
              </a:ext>
            </a:extLst>
          </p:cNvPr>
          <p:cNvPicPr/>
          <p:nvPr/>
        </p:nvPicPr>
        <p:blipFill rotWithShape="1">
          <a:blip r:embed="rId3"/>
          <a:srcRect l="24840" r="25480" b="3520"/>
          <a:stretch/>
        </p:blipFill>
        <p:spPr bwMode="auto">
          <a:xfrm>
            <a:off x="3833446" y="605203"/>
            <a:ext cx="7432429" cy="4881196"/>
          </a:xfrm>
          <a:prstGeom prst="rect">
            <a:avLst/>
          </a:prstGeom>
          <a:ln>
            <a:noFill/>
          </a:ln>
          <a:extLst>
            <a:ext uri="{53640926-AAD7-44D8-BBD7-CCE9431645EC}">
              <a14:shadowObscured xmlns:a14="http://schemas.microsoft.com/office/drawing/2010/main"/>
            </a:ext>
          </a:extLst>
        </p:spPr>
      </p:pic>
      <p:pic>
        <p:nvPicPr>
          <p:cNvPr id="2050" name="Picture 2" descr="Image result for firefox logo">
            <a:extLst>
              <a:ext uri="{FF2B5EF4-FFF2-40B4-BE49-F238E27FC236}">
                <a16:creationId xmlns:a16="http://schemas.microsoft.com/office/drawing/2014/main" id="{59957413-3EB4-402A-B899-BD0EFBEA000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0386" y="912936"/>
            <a:ext cx="2200275" cy="2076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36105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A9F85F2-79F8-4729-B5BC-4A5F56EDD52C}"/>
              </a:ext>
            </a:extLst>
          </p:cNvPr>
          <p:cNvSpPr txBox="1"/>
          <p:nvPr/>
        </p:nvSpPr>
        <p:spPr>
          <a:xfrm>
            <a:off x="926125" y="3622431"/>
            <a:ext cx="2907321" cy="1283677"/>
          </a:xfrm>
          <a:prstGeom prst="rect">
            <a:avLst/>
          </a:prstGeom>
          <a:solidFill>
            <a:schemeClr val="bg1"/>
          </a:solidFill>
        </p:spPr>
        <p:txBody>
          <a:bodyPr wrap="square" rtlCol="0">
            <a:spAutoFit/>
          </a:bodyPr>
          <a:lstStyle/>
          <a:p>
            <a:endParaRPr lang="en-US" dirty="0"/>
          </a:p>
        </p:txBody>
      </p:sp>
      <p:pic>
        <p:nvPicPr>
          <p:cNvPr id="3074" name="Picture 2" descr="Image result for tor browser logo">
            <a:extLst>
              <a:ext uri="{FF2B5EF4-FFF2-40B4-BE49-F238E27FC236}">
                <a16:creationId xmlns:a16="http://schemas.microsoft.com/office/drawing/2014/main" id="{6BC35D61-494F-46AE-9D6F-48111BC4A0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6125" y="605203"/>
            <a:ext cx="2143125" cy="214312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31C99DA5-3938-4008-8CD4-A1F917130D5E}"/>
              </a:ext>
            </a:extLst>
          </p:cNvPr>
          <p:cNvPicPr/>
          <p:nvPr/>
        </p:nvPicPr>
        <p:blipFill rotWithShape="1">
          <a:blip r:embed="rId4"/>
          <a:srcRect l="31248" t="2279" r="29809" b="8458"/>
          <a:stretch/>
        </p:blipFill>
        <p:spPr bwMode="auto">
          <a:xfrm>
            <a:off x="3833445" y="605202"/>
            <a:ext cx="7432429" cy="4810859"/>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0503682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7F5D398-D4D9-494D-AAA6-973E034857F2}"/>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151468" y="0"/>
            <a:ext cx="10103556" cy="5892800"/>
          </a:xfrm>
          <a:prstGeom prst="rect">
            <a:avLst/>
          </a:prstGeom>
          <a:noFill/>
          <a:ln>
            <a:noFill/>
          </a:ln>
        </p:spPr>
      </p:pic>
      <p:sp>
        <p:nvSpPr>
          <p:cNvPr id="2" name="TextBox 1">
            <a:extLst>
              <a:ext uri="{FF2B5EF4-FFF2-40B4-BE49-F238E27FC236}">
                <a16:creationId xmlns:a16="http://schemas.microsoft.com/office/drawing/2014/main" id="{A41E9D64-91EC-4C29-8EC8-72698746D315}"/>
              </a:ext>
            </a:extLst>
          </p:cNvPr>
          <p:cNvSpPr txBox="1"/>
          <p:nvPr/>
        </p:nvSpPr>
        <p:spPr>
          <a:xfrm>
            <a:off x="7086600" y="3710354"/>
            <a:ext cx="4677508" cy="2031325"/>
          </a:xfrm>
          <a:prstGeom prst="rect">
            <a:avLst/>
          </a:prstGeom>
          <a:noFill/>
        </p:spPr>
        <p:txBody>
          <a:bodyPr wrap="square" rtlCol="0">
            <a:spAutoFit/>
          </a:bodyPr>
          <a:lstStyle/>
          <a:p>
            <a:pPr marL="285750" indent="-285750">
              <a:buFont typeface="Arial" panose="020B0604020202020204" pitchFamily="34" charset="0"/>
              <a:buChar char="•"/>
            </a:pPr>
            <a:r>
              <a:rPr lang="en-US" dirty="0"/>
              <a:t>Cookie: Monitors your session and communicates your behavior.</a:t>
            </a:r>
          </a:p>
          <a:p>
            <a:pPr marL="285750" indent="-285750">
              <a:buFont typeface="Arial" panose="020B0604020202020204" pitchFamily="34" charset="0"/>
              <a:buChar char="•"/>
            </a:pPr>
            <a:r>
              <a:rPr lang="en-US" dirty="0"/>
              <a:t>Beacon: Used to measure the presence or interaction with ads.</a:t>
            </a:r>
          </a:p>
          <a:p>
            <a:pPr marL="285750" indent="-285750">
              <a:buFont typeface="Arial" panose="020B0604020202020204" pitchFamily="34" charset="0"/>
              <a:buChar char="•"/>
            </a:pPr>
            <a:r>
              <a:rPr lang="en-US" dirty="0"/>
              <a:t>Fingerprint: Can identify you with cookies blocked, makes it possible to follow your web browsing to and from different pages. </a:t>
            </a:r>
          </a:p>
        </p:txBody>
      </p:sp>
    </p:spTree>
    <p:extLst>
      <p:ext uri="{BB962C8B-B14F-4D97-AF65-F5344CB8AC3E}">
        <p14:creationId xmlns:p14="http://schemas.microsoft.com/office/powerpoint/2010/main" val="10931434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74B5A4-3ECE-4F5A-9A9A-2828BFA12D1C}"/>
              </a:ext>
            </a:extLst>
          </p:cNvPr>
          <p:cNvSpPr>
            <a:spLocks noGrp="1"/>
          </p:cNvSpPr>
          <p:nvPr>
            <p:ph type="title"/>
          </p:nvPr>
        </p:nvSpPr>
        <p:spPr/>
        <p:txBody>
          <a:bodyPr/>
          <a:lstStyle/>
          <a:p>
            <a:r>
              <a:rPr lang="en-US" dirty="0"/>
              <a:t>First Party v. Third Party Tracking</a:t>
            </a:r>
          </a:p>
        </p:txBody>
      </p:sp>
      <p:pic>
        <p:nvPicPr>
          <p:cNvPr id="5" name="Content Placeholder 4" descr="A picture containing computer, sign&#10;&#10;Description automatically generated">
            <a:extLst>
              <a:ext uri="{FF2B5EF4-FFF2-40B4-BE49-F238E27FC236}">
                <a16:creationId xmlns:a16="http://schemas.microsoft.com/office/drawing/2014/main" id="{822F0951-829E-478E-9ADC-B687228D5D6E}"/>
              </a:ext>
            </a:extLst>
          </p:cNvPr>
          <p:cNvPicPr>
            <a:picLocks noGrp="1" noChangeAspect="1"/>
          </p:cNvPicPr>
          <p:nvPr>
            <p:ph idx="1"/>
          </p:nvPr>
        </p:nvPicPr>
        <p:blipFill>
          <a:blip r:embed="rId3"/>
          <a:stretch>
            <a:fillRect/>
          </a:stretch>
        </p:blipFill>
        <p:spPr>
          <a:xfrm>
            <a:off x="2068314" y="2159876"/>
            <a:ext cx="8101566" cy="3389586"/>
          </a:xfrm>
        </p:spPr>
      </p:pic>
    </p:spTree>
    <p:extLst>
      <p:ext uri="{BB962C8B-B14F-4D97-AF65-F5344CB8AC3E}">
        <p14:creationId xmlns:p14="http://schemas.microsoft.com/office/powerpoint/2010/main" val="19638165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85E97CE-0679-4A70-AF21-5232117F3571}"/>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3775586" y="471949"/>
            <a:ext cx="4350775" cy="5501147"/>
          </a:xfrm>
          <a:prstGeom prst="rect">
            <a:avLst/>
          </a:prstGeom>
          <a:noFill/>
          <a:ln>
            <a:noFill/>
          </a:ln>
        </p:spPr>
      </p:pic>
    </p:spTree>
    <p:extLst>
      <p:ext uri="{BB962C8B-B14F-4D97-AF65-F5344CB8AC3E}">
        <p14:creationId xmlns:p14="http://schemas.microsoft.com/office/powerpoint/2010/main" val="25710069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ell phone&#10;&#10;Description automatically generated">
            <a:extLst>
              <a:ext uri="{FF2B5EF4-FFF2-40B4-BE49-F238E27FC236}">
                <a16:creationId xmlns:a16="http://schemas.microsoft.com/office/drawing/2014/main" id="{48016BD7-F386-4AA7-9CD5-127AECBB9E2F}"/>
              </a:ext>
            </a:extLst>
          </p:cNvPr>
          <p:cNvPicPr>
            <a:picLocks noChangeAspect="1"/>
          </p:cNvPicPr>
          <p:nvPr/>
        </p:nvPicPr>
        <p:blipFill>
          <a:blip r:embed="rId3"/>
          <a:stretch>
            <a:fillRect/>
          </a:stretch>
        </p:blipFill>
        <p:spPr>
          <a:xfrm>
            <a:off x="933251" y="634181"/>
            <a:ext cx="10588368" cy="5265174"/>
          </a:xfrm>
          <a:prstGeom prst="rect">
            <a:avLst/>
          </a:prstGeom>
        </p:spPr>
      </p:pic>
    </p:spTree>
    <p:extLst>
      <p:ext uri="{BB962C8B-B14F-4D97-AF65-F5344CB8AC3E}">
        <p14:creationId xmlns:p14="http://schemas.microsoft.com/office/powerpoint/2010/main" val="1687798282"/>
      </p:ext>
    </p:extLst>
  </p:cSld>
  <p:clrMapOvr>
    <a:masterClrMapping/>
  </p:clrMapOvr>
</p:sld>
</file>

<file path=ppt/theme/theme1.xml><?xml version="1.0" encoding="utf-8"?>
<a:theme xmlns:a="http://schemas.openxmlformats.org/drawingml/2006/main" name="Retrospect">
  <a:themeElements>
    <a:clrScheme name="Retrospect">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6B9F25"/>
      </a:hlink>
      <a:folHlink>
        <a:srgbClr val="B26B02"/>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D26EA377-59BD-4C9C-9D94-EE8416EE4C7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42</TotalTime>
  <Words>762</Words>
  <Application>Microsoft Office PowerPoint</Application>
  <PresentationFormat>Widescreen</PresentationFormat>
  <Paragraphs>61</Paragraphs>
  <Slides>14</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Arial</vt:lpstr>
      <vt:lpstr>Calibri</vt:lpstr>
      <vt:lpstr>Calibri Light</vt:lpstr>
      <vt:lpstr>Wingdings</vt:lpstr>
      <vt:lpstr>Retrospect</vt:lpstr>
      <vt:lpstr>Privacy Tools</vt:lpstr>
      <vt:lpstr>PowerPoint Presentation</vt:lpstr>
      <vt:lpstr>PowerPoint Presentation</vt:lpstr>
      <vt:lpstr>PowerPoint Presentation</vt:lpstr>
      <vt:lpstr>PowerPoint Presentation</vt:lpstr>
      <vt:lpstr>PowerPoint Presentation</vt:lpstr>
      <vt:lpstr>First Party v. Third Party Tracking</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Privacy Tools</dc:title>
  <dc:creator>Wren Kominos-Marvell</dc:creator>
  <cp:lastModifiedBy>TCL</cp:lastModifiedBy>
  <cp:revision>19</cp:revision>
  <dcterms:created xsi:type="dcterms:W3CDTF">2019-10-11T15:04:31Z</dcterms:created>
  <dcterms:modified xsi:type="dcterms:W3CDTF">2019-11-15T00:13:46Z</dcterms:modified>
</cp:coreProperties>
</file>